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Roboto Slab"/>
      <p:regular r:id="rId30"/>
      <p:bold r:id="rId31"/>
    </p:embeddedFont>
    <p:embeddedFont>
      <p:font typeface="Roboto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Slab-bold.fntdata"/><Relationship Id="rId30" Type="http://schemas.openxmlformats.org/officeDocument/2006/relationships/font" Target="fonts/RobotoSlab-regular.fntdata"/><Relationship Id="rId11" Type="http://schemas.openxmlformats.org/officeDocument/2006/relationships/slide" Target="slides/slide6.xml"/><Relationship Id="rId33" Type="http://schemas.openxmlformats.org/officeDocument/2006/relationships/font" Target="fonts/Roboto-bold.fntdata"/><Relationship Id="rId10" Type="http://schemas.openxmlformats.org/officeDocument/2006/relationships/slide" Target="slides/slide5.xml"/><Relationship Id="rId32" Type="http://schemas.openxmlformats.org/officeDocument/2006/relationships/font" Target="fonts/Roboto-regular.fntdata"/><Relationship Id="rId13" Type="http://schemas.openxmlformats.org/officeDocument/2006/relationships/slide" Target="slides/slide8.xml"/><Relationship Id="rId35" Type="http://schemas.openxmlformats.org/officeDocument/2006/relationships/font" Target="fonts/Roboto-boldItalic.fntdata"/><Relationship Id="rId12" Type="http://schemas.openxmlformats.org/officeDocument/2006/relationships/slide" Target="slides/slide7.xml"/><Relationship Id="rId34" Type="http://schemas.openxmlformats.org/officeDocument/2006/relationships/font" Target="fonts/Roboto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93b26f51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93b26f5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4891b631b9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4891b631b9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dc0df3271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dc0df3271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4891b631b9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4891b631b9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dc0df3271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dc0df3271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4891b631b9_1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4891b631b9_1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4891b631b9_1_3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4891b631b9_1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4891b631b9_1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4891b631b9_1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4891b631b9_1_3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4891b631b9_1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4891b631b9_1_3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4891b631b9_1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4891b631b9_1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4891b631b9_1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4891b631b9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4891b631b9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dc0df3271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dc0df3271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4891b631b9_1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4891b631b9_1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dc0df3271e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2dc0df3271e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4891b631b9_1_3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4891b631b9_1_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4891b631b9_1_4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4891b631b9_1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4891b631b9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4891b631b9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4891b631b9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4891b631b9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dc0df3271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dc0df3271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4891b631b9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4891b631b9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dc0df3271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dc0df3271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4891b631b9_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4891b631b9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dc0df3271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dc0df3271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6.png"/><Relationship Id="rId9" Type="http://schemas.openxmlformats.org/officeDocument/2006/relationships/image" Target="../media/image13.png"/><Relationship Id="rId5" Type="http://schemas.openxmlformats.org/officeDocument/2006/relationships/image" Target="../media/image11.png"/><Relationship Id="rId6" Type="http://schemas.openxmlformats.org/officeDocument/2006/relationships/image" Target="../media/image9.png"/><Relationship Id="rId7" Type="http://schemas.openxmlformats.org/officeDocument/2006/relationships/image" Target="../media/image8.png"/><Relationship Id="rId8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/>
          <p:nvPr/>
        </p:nvSpPr>
        <p:spPr>
          <a:xfrm>
            <a:off x="-3075" y="-6125"/>
            <a:ext cx="5981700" cy="5159131"/>
          </a:xfrm>
          <a:custGeom>
            <a:rect b="b" l="l" r="r" t="t"/>
            <a:pathLst>
              <a:path extrusionOk="0" h="205359" w="239268">
                <a:moveTo>
                  <a:pt x="0" y="0"/>
                </a:moveTo>
                <a:lnTo>
                  <a:pt x="0" y="205359"/>
                </a:lnTo>
                <a:lnTo>
                  <a:pt x="239268" y="205359"/>
                </a:lnTo>
                <a:lnTo>
                  <a:pt x="103632" y="0"/>
                </a:lnTo>
                <a:close/>
              </a:path>
            </a:pathLst>
          </a:custGeom>
          <a:solidFill>
            <a:srgbClr val="FF8318"/>
          </a:solidFill>
          <a:ln>
            <a:noFill/>
          </a:ln>
        </p:spPr>
      </p:sp>
      <p:grpSp>
        <p:nvGrpSpPr>
          <p:cNvPr id="64" name="Google Shape;64;p13"/>
          <p:cNvGrpSpPr/>
          <p:nvPr/>
        </p:nvGrpSpPr>
        <p:grpSpPr>
          <a:xfrm>
            <a:off x="7767371" y="8226"/>
            <a:ext cx="930320" cy="2560506"/>
            <a:chOff x="-1435027" y="1362018"/>
            <a:chExt cx="944104" cy="2598443"/>
          </a:xfrm>
        </p:grpSpPr>
        <p:sp>
          <p:nvSpPr>
            <p:cNvPr id="65" name="Google Shape;65;p13"/>
            <p:cNvSpPr/>
            <p:nvPr/>
          </p:nvSpPr>
          <p:spPr>
            <a:xfrm>
              <a:off x="-1079594" y="1663708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-1079594" y="1962964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-1079594" y="2262219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-1079594" y="2561474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-1079594" y="2860730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-1079594" y="3159985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-1079594" y="3459240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-1435012" y="1962429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-1435012" y="2261684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-1435012" y="2560940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-1435012" y="2860195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-1435012" y="3159450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-1435012" y="3458705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-1435012" y="3757961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-725224" y="1362018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-725224" y="1661273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-725224" y="1960529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-725224" y="2259784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-725224" y="2559039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-725224" y="2858295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-725224" y="3157550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-1435027" y="1663708"/>
              <a:ext cx="234300" cy="202500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" name="Google Shape;87;p13"/>
          <p:cNvGrpSpPr/>
          <p:nvPr/>
        </p:nvGrpSpPr>
        <p:grpSpPr>
          <a:xfrm>
            <a:off x="2613540" y="3629703"/>
            <a:ext cx="839275" cy="1510762"/>
            <a:chOff x="-1449485" y="3330463"/>
            <a:chExt cx="839275" cy="1510762"/>
          </a:xfrm>
        </p:grpSpPr>
        <p:sp>
          <p:nvSpPr>
            <p:cNvPr id="88" name="Google Shape;88;p13"/>
            <p:cNvSpPr/>
            <p:nvPr/>
          </p:nvSpPr>
          <p:spPr>
            <a:xfrm>
              <a:off x="-1132920" y="3598363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-1132920" y="3864102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-1132920" y="4129840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-1132920" y="4395578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-1132920" y="4661316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-1449485" y="3863627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-1449485" y="4129365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-1449485" y="4395104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-1449485" y="4660842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-818240" y="3330463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-818240" y="3596201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-818240" y="3861939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-818240" y="4127678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437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-818240" y="4393416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-818240" y="4659154"/>
              <a:ext cx="208030" cy="179908"/>
            </a:xfrm>
            <a:prstGeom prst="triangle">
              <a:avLst>
                <a:gd fmla="val 50000" name="adj"/>
              </a:avLst>
            </a:prstGeom>
            <a:solidFill>
              <a:srgbClr val="FFFFFF">
                <a:alpha val="18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3"/>
          <p:cNvSpPr txBox="1"/>
          <p:nvPr>
            <p:ph idx="4294967295" type="title"/>
          </p:nvPr>
        </p:nvSpPr>
        <p:spPr>
          <a:xfrm>
            <a:off x="518850" y="2084125"/>
            <a:ext cx="2618400" cy="13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11323B"/>
                </a:solidFill>
              </a:rPr>
              <a:t>Spring 2026 Season Review</a:t>
            </a:r>
            <a:endParaRPr sz="3600">
              <a:solidFill>
                <a:srgbClr val="11323B"/>
              </a:solidFill>
            </a:endParaRPr>
          </a:p>
        </p:txBody>
      </p:sp>
      <p:pic>
        <p:nvPicPr>
          <p:cNvPr id="104" name="Google Shape;104;p13"/>
          <p:cNvPicPr preferRelativeResize="0"/>
          <p:nvPr/>
        </p:nvPicPr>
        <p:blipFill rotWithShape="1">
          <a:blip r:embed="rId3">
            <a:alphaModFix/>
          </a:blip>
          <a:srcRect b="0" l="-1173" r="49944" t="0"/>
          <a:stretch/>
        </p:blipFill>
        <p:spPr>
          <a:xfrm>
            <a:off x="3518850" y="1742425"/>
            <a:ext cx="2106300" cy="156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2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2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Thots &amp; Spares</a:t>
            </a:r>
            <a:endParaRPr/>
          </a:p>
        </p:txBody>
      </p:sp>
      <p:sp>
        <p:nvSpPr>
          <p:cNvPr id="187" name="Google Shape;187;p22"/>
          <p:cNvSpPr txBox="1"/>
          <p:nvPr>
            <p:ph idx="1" type="body"/>
          </p:nvPr>
        </p:nvSpPr>
        <p:spPr>
          <a:xfrm>
            <a:off x="428650" y="1606425"/>
            <a:ext cx="2808000" cy="34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3rd</a:t>
            </a:r>
            <a:r>
              <a:rPr lang="en"/>
              <a:t> Place ($120)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Captain: AJ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MVB: AJ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Games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Scott (253) +6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Series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N/A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Avg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N/A</a:t>
            </a:r>
            <a:endParaRPr/>
          </a:p>
        </p:txBody>
      </p:sp>
      <p:pic>
        <p:nvPicPr>
          <p:cNvPr id="188" name="Google Shape;18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9263" y="973513"/>
            <a:ext cx="4829175" cy="122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2"/>
          <p:cNvSpPr txBox="1"/>
          <p:nvPr/>
        </p:nvSpPr>
        <p:spPr>
          <a:xfrm>
            <a:off x="341777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Jim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(125)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>
            <a:off x="463472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Tim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(135)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22"/>
          <p:cNvSpPr txBox="1"/>
          <p:nvPr/>
        </p:nvSpPr>
        <p:spPr>
          <a:xfrm>
            <a:off x="585167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Scott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(159)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" name="Google Shape;192;p22"/>
          <p:cNvSpPr txBox="1"/>
          <p:nvPr/>
        </p:nvSpPr>
        <p:spPr>
          <a:xfrm>
            <a:off x="706862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AJ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(170)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2nd</a:t>
            </a:r>
            <a:r>
              <a:rPr lang="en"/>
              <a:t> Place</a:t>
            </a:r>
            <a:endParaRPr/>
          </a:p>
        </p:txBody>
      </p:sp>
      <p:sp>
        <p:nvSpPr>
          <p:cNvPr id="198" name="Google Shape;198;p23"/>
          <p:cNvSpPr/>
          <p:nvPr/>
        </p:nvSpPr>
        <p:spPr>
          <a:xfrm>
            <a:off x="811925" y="2332650"/>
            <a:ext cx="7764600" cy="288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Google Shape;19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75" y="1787025"/>
            <a:ext cx="8608449" cy="275470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3"/>
          <p:cNvSpPr/>
          <p:nvPr/>
        </p:nvSpPr>
        <p:spPr>
          <a:xfrm>
            <a:off x="267775" y="1787025"/>
            <a:ext cx="8608500" cy="991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4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4810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Hot-N-Ready®</a:t>
            </a:r>
            <a:endParaRPr/>
          </a:p>
        </p:txBody>
      </p:sp>
      <p:sp>
        <p:nvSpPr>
          <p:cNvPr id="207" name="Google Shape;207;p24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2nd</a:t>
            </a:r>
            <a:r>
              <a:rPr lang="en"/>
              <a:t> Place ($160)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Captain: Seth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MVB: Ian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Games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Ian (244) +11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Series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Ian (663) +15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Avg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Ian (187) +8</a:t>
            </a:r>
            <a:endParaRPr/>
          </a:p>
        </p:txBody>
      </p:sp>
      <p:sp>
        <p:nvSpPr>
          <p:cNvPr id="208" name="Google Shape;208;p24"/>
          <p:cNvSpPr txBox="1"/>
          <p:nvPr/>
        </p:nvSpPr>
        <p:spPr>
          <a:xfrm>
            <a:off x="341777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Jim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(125)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9" name="Google Shape;209;p24"/>
          <p:cNvSpPr txBox="1"/>
          <p:nvPr/>
        </p:nvSpPr>
        <p:spPr>
          <a:xfrm>
            <a:off x="463472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Tim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(135)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0" name="Google Shape;210;p24"/>
          <p:cNvSpPr txBox="1"/>
          <p:nvPr/>
        </p:nvSpPr>
        <p:spPr>
          <a:xfrm>
            <a:off x="585167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Scott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(159)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1" name="Google Shape;211;p24"/>
          <p:cNvSpPr txBox="1"/>
          <p:nvPr/>
        </p:nvSpPr>
        <p:spPr>
          <a:xfrm>
            <a:off x="706862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AJ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(170)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2" name="Google Shape;21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7275" y="973513"/>
            <a:ext cx="4819650" cy="122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Champs</a:t>
            </a:r>
            <a:endParaRPr/>
          </a:p>
        </p:txBody>
      </p:sp>
      <p:pic>
        <p:nvPicPr>
          <p:cNvPr id="218" name="Google Shape;21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75" y="1787025"/>
            <a:ext cx="8608449" cy="2754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8318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6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6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Squid Row</a:t>
            </a:r>
            <a:endParaRPr/>
          </a:p>
        </p:txBody>
      </p:sp>
      <p:sp>
        <p:nvSpPr>
          <p:cNvPr id="225" name="Google Shape;225;p26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1st</a:t>
            </a:r>
            <a:r>
              <a:rPr lang="en"/>
              <a:t> Place ($200)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Captain: Dennis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MVB: Matt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Games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N/A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Series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N/A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Avg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Chris (158) +2</a:t>
            </a:r>
            <a:endParaRPr/>
          </a:p>
        </p:txBody>
      </p:sp>
      <p:pic>
        <p:nvPicPr>
          <p:cNvPr id="226" name="Google Shape;22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610750"/>
            <a:ext cx="105156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64950" y="610750"/>
            <a:ext cx="105156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53975" y="610750"/>
            <a:ext cx="105156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68475" y="610750"/>
            <a:ext cx="1051560" cy="105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23550" y="2197500"/>
            <a:ext cx="186690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73350" y="2129547"/>
            <a:ext cx="1634750" cy="173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742500" y="2229724"/>
            <a:ext cx="140970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05346" y="2197496"/>
            <a:ext cx="1474175" cy="14741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6"/>
          <p:cNvSpPr txBox="1"/>
          <p:nvPr/>
        </p:nvSpPr>
        <p:spPr>
          <a:xfrm>
            <a:off x="3030600" y="1694175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Chris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(158)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" name="Google Shape;235;p26"/>
          <p:cNvSpPr txBox="1"/>
          <p:nvPr/>
        </p:nvSpPr>
        <p:spPr>
          <a:xfrm>
            <a:off x="4548625" y="1694175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Ben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(178)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" name="Google Shape;236;p26"/>
          <p:cNvSpPr txBox="1"/>
          <p:nvPr/>
        </p:nvSpPr>
        <p:spPr>
          <a:xfrm>
            <a:off x="6045100" y="1694175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Dennis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(174)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" name="Google Shape;237;p26"/>
          <p:cNvSpPr txBox="1"/>
          <p:nvPr/>
        </p:nvSpPr>
        <p:spPr>
          <a:xfrm>
            <a:off x="7541575" y="1694175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Matt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(185)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Season Awards</a:t>
            </a:r>
            <a:endParaRPr/>
          </a:p>
        </p:txBody>
      </p:sp>
      <p:sp>
        <p:nvSpPr>
          <p:cNvPr id="243" name="Google Shape;243;p2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High Series Scratch: JoAnne Barber 441 / Ian Estey 663 ($20)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High Game Scratch: </a:t>
            </a:r>
            <a:r>
              <a:rPr lang="en"/>
              <a:t>Lindsay</a:t>
            </a:r>
            <a:r>
              <a:rPr lang="en"/>
              <a:t> Sargent 146 / Dennis Walling 268 ($20)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High Series Handicap: Jon Little 723 ($10)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High Game Handicap: Scott Murdock 289 ($10)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#1 Power Ranked Bowler: Matthew Taylor ($20)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Scott Murdock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#1 H2H: Ben Spencer at 65.742% ($20)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Ian Estey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#1 Power Ranked Team: Squid Row (Runner-up: Hot-N-Ready®)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Ben Spencer Most Improved Bowler Award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In-Season: Mike Fitzgerald +13  </a:t>
            </a:r>
            <a:r>
              <a:rPr lang="en"/>
              <a:t>since week 4 ($20)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Since Last Season: Seth Gunderson +191 ($20)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Tournament of Champions!!!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9" name="Google Shape;249;p28"/>
          <p:cNvSpPr txBox="1"/>
          <p:nvPr/>
        </p:nvSpPr>
        <p:spPr>
          <a:xfrm>
            <a:off x="188325" y="1350175"/>
            <a:ext cx="37656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Champ: Mike Fitzgerald ($75)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Runner-up: Jon Little ($50)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Honorable Mentions ($25)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Ian Estey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Jesse Sauerbrei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Kurt Fredrickson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Matthew Taylor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Scott Murdock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Tim Deddens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0" name="Google Shape;25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325" y="1296525"/>
            <a:ext cx="4250815" cy="369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People’s Choice</a:t>
            </a:r>
            <a:endParaRPr/>
          </a:p>
        </p:txBody>
      </p:sp>
      <p:sp>
        <p:nvSpPr>
          <p:cNvPr id="256" name="Google Shape;256;p2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Rookie of the Season: Jon Little (shocker)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Runners-up: Lindsay and Jesse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Seth Gunderson Captain of the Season: </a:t>
            </a:r>
            <a:r>
              <a:rPr lang="en"/>
              <a:t>Dennis Walling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</a:t>
            </a:r>
            <a:r>
              <a:rPr lang="en"/>
              <a:t>Seth Gunderson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Carl Goetz Defensive Bowler: Ian Estey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Matthew Taylor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Ian Goetz Underdog: Tim Deddens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Kurt Fredrickson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Bob Brunker/Rob Kaszuba Sportsmanship: Carl Mueller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Brian Schaben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People’s Choice Cont. </a:t>
            </a:r>
            <a:endParaRPr/>
          </a:p>
        </p:txBody>
      </p:sp>
      <p:sp>
        <p:nvSpPr>
          <p:cNvPr id="262" name="Google Shape;262;p3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Emily Podhajsky Sportsmanship Award: Lindsay Sargent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JoAnne Barber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Pat Searcy Life of the Party: Jeremy Varnell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Chris Hagan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Sub of the Season: None! There were no subs this season.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N/A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Favorite Team to Roll Against: Walk Offs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</a:t>
            </a:r>
            <a:r>
              <a:rPr lang="en"/>
              <a:t>The Queenpins / Hot-n-Ready®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Most Feared Team to Roll Against: Hot-n-Ready®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Squid Row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Most Valuable Bowler</a:t>
            </a:r>
            <a:endParaRPr/>
          </a:p>
        </p:txBody>
      </p:sp>
      <p:sp>
        <p:nvSpPr>
          <p:cNvPr id="268" name="Google Shape;268;p3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Popular Vote: Ian Estey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Dennis Walling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Actual MVB: Ian Estey, responsible for 12 wins! ($50)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Runner-up: Matt Taylor, 9 wins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8318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54th Season</a:t>
            </a:r>
            <a:endParaRPr/>
          </a:p>
        </p:txBody>
      </p:sp>
      <p:sp>
        <p:nvSpPr>
          <p:cNvPr id="110" name="Google Shape;110;p14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10</a:t>
            </a:r>
            <a:r>
              <a:rPr lang="en">
                <a:solidFill>
                  <a:schemeClr val="lt1"/>
                </a:solidFill>
              </a:rPr>
              <a:t>th Here at St. John!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11" name="Google Shape;11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2450" y="808700"/>
            <a:ext cx="4259899" cy="3415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Bingo!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74" name="Google Shape;274;p32"/>
          <p:cNvSpPr txBox="1"/>
          <p:nvPr/>
        </p:nvSpPr>
        <p:spPr>
          <a:xfrm>
            <a:off x="188325" y="1350175"/>
            <a:ext cx="4010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n" sz="1500">
                <a:latin typeface="Roboto"/>
                <a:ea typeface="Roboto"/>
                <a:cs typeface="Roboto"/>
                <a:sym typeface="Roboto"/>
              </a:rPr>
              <a:t>Most Bingos</a:t>
            </a:r>
            <a:r>
              <a:rPr lang="en" sz="1500">
                <a:latin typeface="Roboto"/>
                <a:ea typeface="Roboto"/>
                <a:cs typeface="Roboto"/>
                <a:sym typeface="Roboto"/>
              </a:rPr>
              <a:t>: Ben Spencer (6)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n" sz="1500">
                <a:latin typeface="Roboto"/>
                <a:ea typeface="Roboto"/>
                <a:cs typeface="Roboto"/>
                <a:sym typeface="Roboto"/>
              </a:rPr>
              <a:t>Runner-up: Buck Nasty, Ian Estey, Scott Murdock (5)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n" sz="1500">
                <a:latin typeface="Roboto"/>
                <a:ea typeface="Roboto"/>
                <a:cs typeface="Roboto"/>
                <a:sym typeface="Roboto"/>
              </a:rPr>
              <a:t>Overall Points: Matt Taylor (209)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n" sz="1500">
                <a:latin typeface="Roboto"/>
                <a:ea typeface="Roboto"/>
                <a:cs typeface="Roboto"/>
                <a:sym typeface="Roboto"/>
              </a:rPr>
              <a:t>Runner-up: Scott Murdock (208)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n" sz="1500">
                <a:latin typeface="Roboto"/>
                <a:ea typeface="Roboto"/>
                <a:cs typeface="Roboto"/>
                <a:sym typeface="Roboto"/>
              </a:rPr>
              <a:t>Total Tiles</a:t>
            </a:r>
            <a:r>
              <a:rPr lang="en" sz="1500">
                <a:latin typeface="Roboto"/>
                <a:ea typeface="Roboto"/>
                <a:cs typeface="Roboto"/>
                <a:sym typeface="Roboto"/>
              </a:rPr>
              <a:t>: Matt Taylor (194)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n" sz="1500">
                <a:latin typeface="Roboto"/>
                <a:ea typeface="Roboto"/>
                <a:cs typeface="Roboto"/>
                <a:sym typeface="Roboto"/>
              </a:rPr>
              <a:t>Runner-up: Scott Murdock (191)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5" name="Google Shape;27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9875" y="777075"/>
            <a:ext cx="3675963" cy="369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2" title="Squid | Free SV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1825" y="910550"/>
            <a:ext cx="607425" cy="6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2" title="Squid | Free SV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1825" y="1602775"/>
            <a:ext cx="607425" cy="6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2" title="Squid | Free SV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1825" y="2320650"/>
            <a:ext cx="607425" cy="6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2" title="Squid | Free SV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1825" y="3038525"/>
            <a:ext cx="607425" cy="6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2" title="Squid | Free SV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1825" y="3730750"/>
            <a:ext cx="607425" cy="60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 Facts</a:t>
            </a:r>
            <a:endParaRPr/>
          </a:p>
        </p:txBody>
      </p:sp>
      <p:sp>
        <p:nvSpPr>
          <p:cNvPr id="286" name="Google Shape;286;p33"/>
          <p:cNvSpPr txBox="1"/>
          <p:nvPr>
            <p:ph idx="1" type="body"/>
          </p:nvPr>
        </p:nvSpPr>
        <p:spPr>
          <a:xfrm>
            <a:off x="387900" y="1306500"/>
            <a:ext cx="8368200" cy="365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marR="381000" rtl="0" algn="l">
              <a:spcBef>
                <a:spcPts val="10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In Week 11 JoAnne Barber crossed 100,000 career pins, with Jeremy Varnell doing the same a few rolls later.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3810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spcBef>
                <a:spcPts val="10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Seth Gunderson rolled his 250th career 200+ game in Week 6. He now sits at 254.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3810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381000" rtl="0" algn="l">
              <a:spcBef>
                <a:spcPts val="100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Matt Taylor’s two 600+ series this season brought his total count to 61, good for 5th place in league history. He could pass Aaron Barber’s 63 next season.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Hall of Fame Inductions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92" name="Google Shape;292;p34"/>
          <p:cNvSpPr txBox="1"/>
          <p:nvPr/>
        </p:nvSpPr>
        <p:spPr>
          <a:xfrm>
            <a:off x="188325" y="1350175"/>
            <a:ext cx="6933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Roboto"/>
              <a:buChar char="●"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There are no Hall of Fame inductions. On the merits of your performances, none of you deserve it.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Font typeface="Roboto"/>
              <a:buChar char="●"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This concludes the Hall of Fame section of this season’s presentation.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8318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5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 to the incredible St. John Staff!</a:t>
            </a:r>
            <a:endParaRPr/>
          </a:p>
        </p:txBody>
      </p:sp>
      <p:pic>
        <p:nvPicPr>
          <p:cNvPr id="298" name="Google Shape;29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0050" y="724200"/>
            <a:ext cx="2331137" cy="369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8950" y="3009600"/>
            <a:ext cx="1438275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286512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6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8318"/>
                </a:solidFill>
              </a:rPr>
              <a:t>Next Season Begins August 18th (Probably)</a:t>
            </a:r>
            <a:endParaRPr>
              <a:solidFill>
                <a:srgbClr val="FF8318"/>
              </a:solidFill>
            </a:endParaRPr>
          </a:p>
        </p:txBody>
      </p:sp>
      <p:sp>
        <p:nvSpPr>
          <p:cNvPr id="306" name="Google Shape;306;p36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 all for a great season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75" y="1787025"/>
            <a:ext cx="8608449" cy="275470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6th Place</a:t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267775" y="1787025"/>
            <a:ext cx="8608500" cy="2307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6"/>
          <p:cNvPicPr preferRelativeResize="0"/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Pins and a Gutter</a:t>
            </a:r>
            <a:endParaRPr/>
          </a:p>
        </p:txBody>
      </p:sp>
      <p:sp>
        <p:nvSpPr>
          <p:cNvPr id="125" name="Google Shape;125;p16"/>
          <p:cNvSpPr txBox="1"/>
          <p:nvPr>
            <p:ph idx="1" type="body"/>
          </p:nvPr>
        </p:nvSpPr>
        <p:spPr>
          <a:xfrm>
            <a:off x="387900" y="1594025"/>
            <a:ext cx="2808000" cy="33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6th Place ($100)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Captain: </a:t>
            </a:r>
            <a:r>
              <a:rPr lang="en"/>
              <a:t>JoAnne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MVB: JoAnne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Games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Jesse (143) +14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Series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Jesse (343) +1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Avg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Jesse (100) +1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2000" y="964000"/>
            <a:ext cx="4819650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341777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Jesse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(100)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463472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Jeremy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(122)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585167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Nathan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(135)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>
            <a:off x="706862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JoAnne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(127)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r>
              <a:rPr lang="en"/>
              <a:t>th Place</a:t>
            </a:r>
            <a:endParaRPr/>
          </a:p>
        </p:txBody>
      </p:sp>
      <p:sp>
        <p:nvSpPr>
          <p:cNvPr id="136" name="Google Shape;136;p17"/>
          <p:cNvSpPr/>
          <p:nvPr/>
        </p:nvSpPr>
        <p:spPr>
          <a:xfrm>
            <a:off x="811925" y="2281725"/>
            <a:ext cx="7764600" cy="1226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7" name="Google Shape;13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75" y="1787025"/>
            <a:ext cx="8608449" cy="275470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7"/>
          <p:cNvSpPr/>
          <p:nvPr/>
        </p:nvSpPr>
        <p:spPr>
          <a:xfrm>
            <a:off x="267775" y="1787025"/>
            <a:ext cx="8608500" cy="1974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8"/>
          <p:cNvPicPr preferRelativeResize="0"/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 txBox="1"/>
          <p:nvPr>
            <p:ph idx="4294967295"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Walk Offs</a:t>
            </a:r>
            <a:endParaRPr/>
          </a:p>
        </p:txBody>
      </p:sp>
      <p:sp>
        <p:nvSpPr>
          <p:cNvPr id="145" name="Google Shape;145;p18"/>
          <p:cNvSpPr txBox="1"/>
          <p:nvPr/>
        </p:nvSpPr>
        <p:spPr>
          <a:xfrm>
            <a:off x="397580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Brian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(105)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5192750" y="2202250"/>
            <a:ext cx="10983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Carl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(113)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640970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Chris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(128)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8" name="Google Shape;14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8488" y="973513"/>
            <a:ext cx="3609975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49038" y="2743338"/>
            <a:ext cx="2428875" cy="124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8"/>
          <p:cNvSpPr txBox="1"/>
          <p:nvPr/>
        </p:nvSpPr>
        <p:spPr>
          <a:xfrm>
            <a:off x="4618880" y="3991125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Kurt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(126)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" name="Google Shape;151;p18"/>
          <p:cNvSpPr txBox="1"/>
          <p:nvPr/>
        </p:nvSpPr>
        <p:spPr>
          <a:xfrm>
            <a:off x="5829605" y="3991125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Mike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(122)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18"/>
          <p:cNvSpPr txBox="1"/>
          <p:nvPr>
            <p:ph idx="4294967295" type="body"/>
          </p:nvPr>
        </p:nvSpPr>
        <p:spPr>
          <a:xfrm>
            <a:off x="387900" y="1594025"/>
            <a:ext cx="2808000" cy="34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5th Place ($100)</a:t>
            </a:r>
            <a:endParaRPr sz="1200"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Captain: Brian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MVB: Chris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New Best Games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Mike (191) +27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New Best Series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Kurt (421) +5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Mike (463) +48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New Best Avg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Kurt (126) +9</a:t>
            </a:r>
            <a:endParaRPr sz="1200"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/>
              <a:t>Mike (122) +7</a:t>
            </a: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r>
              <a:rPr lang="en"/>
              <a:t>th Place</a:t>
            </a:r>
            <a:endParaRPr/>
          </a:p>
        </p:txBody>
      </p:sp>
      <p:sp>
        <p:nvSpPr>
          <p:cNvPr id="158" name="Google Shape;158;p19"/>
          <p:cNvSpPr/>
          <p:nvPr/>
        </p:nvSpPr>
        <p:spPr>
          <a:xfrm>
            <a:off x="811925" y="2281725"/>
            <a:ext cx="7764600" cy="981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75" y="1787025"/>
            <a:ext cx="8608449" cy="275470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9"/>
          <p:cNvSpPr/>
          <p:nvPr/>
        </p:nvSpPr>
        <p:spPr>
          <a:xfrm>
            <a:off x="267775" y="1787025"/>
            <a:ext cx="8608500" cy="1641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0"/>
          <p:cNvPicPr preferRelativeResize="0"/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0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Queenpins</a:t>
            </a:r>
            <a:endParaRPr/>
          </a:p>
        </p:txBody>
      </p:sp>
      <p:sp>
        <p:nvSpPr>
          <p:cNvPr id="167" name="Google Shape;167;p20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r>
              <a:rPr lang="en"/>
              <a:t>th Place ($100)</a:t>
            </a:r>
            <a:endParaRPr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Captain: Dustin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MVB: Jon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Games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N/A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Series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N/A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New Best Avg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N/A</a:t>
            </a:r>
            <a:endParaRPr/>
          </a:p>
        </p:txBody>
      </p:sp>
      <p:sp>
        <p:nvSpPr>
          <p:cNvPr id="168" name="Google Shape;168;p20"/>
          <p:cNvSpPr txBox="1"/>
          <p:nvPr/>
        </p:nvSpPr>
        <p:spPr>
          <a:xfrm>
            <a:off x="341777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Sisco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(133)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" name="Google Shape;169;p20"/>
          <p:cNvSpPr txBox="1"/>
          <p:nvPr/>
        </p:nvSpPr>
        <p:spPr>
          <a:xfrm>
            <a:off x="463472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Lindsay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(109)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0" name="Google Shape;170;p20"/>
          <p:cNvSpPr txBox="1"/>
          <p:nvPr/>
        </p:nvSpPr>
        <p:spPr>
          <a:xfrm>
            <a:off x="585167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Jon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(172)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1" name="Google Shape;171;p20"/>
          <p:cNvSpPr txBox="1"/>
          <p:nvPr/>
        </p:nvSpPr>
        <p:spPr>
          <a:xfrm>
            <a:off x="7068625" y="2202250"/>
            <a:ext cx="1098300" cy="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Dustin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(171)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2" name="Google Shape;17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7275" y="973513"/>
            <a:ext cx="4819650" cy="122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3rd</a:t>
            </a:r>
            <a:r>
              <a:rPr lang="en"/>
              <a:t> Place</a:t>
            </a:r>
            <a:endParaRPr/>
          </a:p>
        </p:txBody>
      </p:sp>
      <p:sp>
        <p:nvSpPr>
          <p:cNvPr id="178" name="Google Shape;178;p21"/>
          <p:cNvSpPr/>
          <p:nvPr/>
        </p:nvSpPr>
        <p:spPr>
          <a:xfrm>
            <a:off x="832300" y="2322475"/>
            <a:ext cx="7764600" cy="57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9" name="Google Shape;17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775" y="1787025"/>
            <a:ext cx="8608449" cy="275470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1"/>
          <p:cNvSpPr/>
          <p:nvPr/>
        </p:nvSpPr>
        <p:spPr>
          <a:xfrm>
            <a:off x="267775" y="1787025"/>
            <a:ext cx="8608500" cy="132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